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1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82341"/>
            <a:ext cx="4572000" cy="3693319"/>
          </a:xfrm>
          <a:prstGeom prst="rect">
            <a:avLst/>
          </a:prstGeom>
        </p:spPr>
        <p:txBody>
          <a:bodyPr>
            <a:spAutoFit/>
          </a:bodyPr>
          <a:lstStyle/>
          <a:p>
            <a:r>
              <a:rPr lang="en-US" dirty="0"/>
              <a:t>17.  • Increased time for client care: more time is available for client care because less time is required for documentation and transcription of physician orders. • Facilitation of data collection for research: electronically stored client records provide quick access to clinical data for a large number of clients. • Improved communication and decreased potential for error: improved legibility of clinician documentation and orders is seen with computerized information systems. • Creation of a lifetime clinical record facilitated by information systems</a:t>
            </a:r>
            <a:endParaRPr lang="ar-IQ" dirty="0"/>
          </a:p>
        </p:txBody>
      </p:sp>
    </p:spTree>
    <p:extLst>
      <p:ext uri="{BB962C8B-B14F-4D97-AF65-F5344CB8AC3E}">
        <p14:creationId xmlns:p14="http://schemas.microsoft.com/office/powerpoint/2010/main" val="478880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4572000" cy="5078313"/>
          </a:xfrm>
          <a:prstGeom prst="rect">
            <a:avLst/>
          </a:prstGeom>
        </p:spPr>
        <p:txBody>
          <a:bodyPr>
            <a:spAutoFit/>
          </a:bodyPr>
          <a:lstStyle/>
          <a:p>
            <a:r>
              <a:rPr lang="en-US" dirty="0"/>
              <a:t>37.  • </a:t>
            </a:r>
            <a:r>
              <a:rPr lang="en-US" dirty="0" err="1"/>
              <a:t>Telehealth</a:t>
            </a:r>
            <a:r>
              <a:rPr lang="en-US" dirty="0"/>
              <a:t> is an expansion of telemedicine and unlike telemedicine (which more narrowly focuses on the curative aspect) it encompasses preventive, </a:t>
            </a:r>
            <a:r>
              <a:rPr lang="en-US" dirty="0" err="1"/>
              <a:t>promotive</a:t>
            </a:r>
            <a:r>
              <a:rPr lang="en-US" dirty="0"/>
              <a:t> and curative aspects. Originally used to describe administrative or educational functions related to telemedicine, today </a:t>
            </a:r>
            <a:r>
              <a:rPr lang="en-US" dirty="0" err="1"/>
              <a:t>telehealth</a:t>
            </a:r>
            <a:r>
              <a:rPr lang="en-US" dirty="0"/>
              <a:t> stresses a myriad of technology solutions. For example, physicians use email to communicate with patients, order drug prescriptions and provide other health services. </a:t>
            </a:r>
          </a:p>
          <a:p>
            <a:r>
              <a:rPr lang="en-US" dirty="0"/>
              <a:t> 38.  JOURNAL REFERENCES • Exploring the impact of health information technology on communication and collaboration in acute care nursing. • Nurses’ experiences using a nursing information system: early stage of technology implementation. • The perfect role for nursing informatics: Nursing staff development</a:t>
            </a:r>
          </a:p>
        </p:txBody>
      </p:sp>
    </p:spTree>
    <p:extLst>
      <p:ext uri="{BB962C8B-B14F-4D97-AF65-F5344CB8AC3E}">
        <p14:creationId xmlns:p14="http://schemas.microsoft.com/office/powerpoint/2010/main" val="307473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35846"/>
            <a:ext cx="4572000" cy="6186309"/>
          </a:xfrm>
          <a:prstGeom prst="rect">
            <a:avLst/>
          </a:prstGeom>
        </p:spPr>
        <p:txBody>
          <a:bodyPr>
            <a:spAutoFit/>
          </a:bodyPr>
          <a:lstStyle/>
          <a:p>
            <a:r>
              <a:rPr lang="en-US" dirty="0"/>
              <a:t>39.  USE OF COMPUTERS IN HOSPITAL AND COMMUNITY CLINICAL IMPLICATION • Assessment: • Patient monitoring: • Documentation: • Nursing minimum data sheet: • Telemedicine: • Electronic Medical Records (EMR):  Increased efficiency: Improved documentation: Improved quality of care: Improved security: Reduced documentation expenses: </a:t>
            </a:r>
          </a:p>
          <a:p>
            <a:r>
              <a:rPr lang="en-US" dirty="0"/>
              <a:t> 40.  ADMINISTRATION: • Provision of data required by the nurse administrators to: • Define the cost of nursing services. • Evaluate quality assurance </a:t>
            </a:r>
            <a:r>
              <a:rPr lang="en-US" dirty="0" err="1"/>
              <a:t>programme</a:t>
            </a:r>
            <a:r>
              <a:rPr lang="en-US" dirty="0"/>
              <a:t>. • Demonstrate the cost effectiveness of nursing care • Justify new roles for nursing in the health care system </a:t>
            </a:r>
          </a:p>
          <a:p>
            <a:r>
              <a:rPr lang="en-US" dirty="0"/>
              <a:t> 41.  NURSING PRACTICE: • Enhance documentation by the nurse. • Provision of data to enable research directed at examining relationship between data elements and nursing outcomes to identify optimal nursing care for use in practice. • Facilitate nursing process through use of the NMDS in practice</a:t>
            </a:r>
          </a:p>
        </p:txBody>
      </p:sp>
    </p:spTree>
    <p:extLst>
      <p:ext uri="{BB962C8B-B14F-4D97-AF65-F5344CB8AC3E}">
        <p14:creationId xmlns:p14="http://schemas.microsoft.com/office/powerpoint/2010/main" val="2252223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4572000" cy="5078313"/>
          </a:xfrm>
          <a:prstGeom prst="rect">
            <a:avLst/>
          </a:prstGeom>
        </p:spPr>
        <p:txBody>
          <a:bodyPr>
            <a:spAutoFit/>
          </a:bodyPr>
          <a:lstStyle/>
          <a:p>
            <a:r>
              <a:rPr lang="en-US" dirty="0"/>
              <a:t>42.  RESEARCH: • The advent of computerized data bases of literature helps to search rapidly and to retrieve abstracts of literature immediately. • Conduct online searches of data base. • Provides online full text information on legal, news, business and general information. </a:t>
            </a:r>
            <a:r>
              <a:rPr lang="en-US" dirty="0" err="1"/>
              <a:t>Eg</a:t>
            </a:r>
            <a:r>
              <a:rPr lang="en-US" dirty="0"/>
              <a:t>: CINHAL, Medline, Science Direct. • Preparation of research document: • Data gathering: There are three types of computer assisted interviewing: – Computer self administered interviewing: – Computer assisted telephone interviewing: • Data analysis: </a:t>
            </a:r>
          </a:p>
          <a:p>
            <a:r>
              <a:rPr lang="en-US" dirty="0"/>
              <a:t> 43.  EDUCATION: The use of computer in nursing education includes: • Computer assisted instruction: • Computer assisted interactive video instruction: • Simulation: • Tutorials</a:t>
            </a:r>
          </a:p>
        </p:txBody>
      </p:sp>
    </p:spTree>
    <p:extLst>
      <p:ext uri="{BB962C8B-B14F-4D97-AF65-F5344CB8AC3E}">
        <p14:creationId xmlns:p14="http://schemas.microsoft.com/office/powerpoint/2010/main" val="399872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66843"/>
            <a:ext cx="4572000" cy="4524315"/>
          </a:xfrm>
          <a:prstGeom prst="rect">
            <a:avLst/>
          </a:prstGeom>
        </p:spPr>
        <p:txBody>
          <a:bodyPr>
            <a:spAutoFit/>
          </a:bodyPr>
          <a:lstStyle/>
          <a:p>
            <a:r>
              <a:rPr lang="en-US" dirty="0"/>
              <a:t>44.  COMMUNITY SETTING: The main uses of computers in community are: • Gathering of epidemiological and administrative statistics. • Patient appointments- identification system. • Patient assessment and data gathering. • Monitoring. • Documentation. • Special need application. </a:t>
            </a:r>
          </a:p>
          <a:p>
            <a:r>
              <a:rPr lang="en-US" dirty="0"/>
              <a:t> 45.  PATIENT RECORD SYSTEM DEFINITION • A ‘medical record’ is a patient record, consisting of sufficient data written in sequence of events to justify the diagnosis and warrant treatment and end results. It must be adequately informative, highly scientific and legally protective. • It may be defined as a clinical, scientific, administrative and legal document relating to the patient’s care.</a:t>
            </a:r>
          </a:p>
        </p:txBody>
      </p:sp>
    </p:spTree>
    <p:extLst>
      <p:ext uri="{BB962C8B-B14F-4D97-AF65-F5344CB8AC3E}">
        <p14:creationId xmlns:p14="http://schemas.microsoft.com/office/powerpoint/2010/main" val="2405998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r>
              <a:rPr lang="en-US" dirty="0"/>
              <a:t>18.  Other Benefits: • Decision support tools as well as alerts and reminders notify the clinician of possible concerns or omissions. An example of this, is the documentation of patient allergies in the computer system. The health care providers would be alerted to any discrepancies in the patient medication orders. • Effective data management and trend finding include the ability to provide historical or current data reports. </a:t>
            </a:r>
          </a:p>
          <a:p>
            <a:r>
              <a:rPr lang="en-US" dirty="0"/>
              <a:t> 19.  • Extensive financial information: can be collected and analyzed for trends. An extremely important benefit in this era of managed care and cost cutting. • Data related to treatment such as inpatient length of stay and the lowest level of care provider required can be used to decrease costs. </a:t>
            </a:r>
          </a:p>
        </p:txBody>
      </p:sp>
    </p:spTree>
    <p:extLst>
      <p:ext uri="{BB962C8B-B14F-4D97-AF65-F5344CB8AC3E}">
        <p14:creationId xmlns:p14="http://schemas.microsoft.com/office/powerpoint/2010/main" val="3446069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4572000" cy="5078313"/>
          </a:xfrm>
          <a:prstGeom prst="rect">
            <a:avLst/>
          </a:prstGeom>
        </p:spPr>
        <p:txBody>
          <a:bodyPr>
            <a:spAutoFit/>
          </a:bodyPr>
          <a:lstStyle/>
          <a:p>
            <a:r>
              <a:rPr lang="en-US" dirty="0"/>
              <a:t>20.  TRENDS NURSING INFORMATICS: </a:t>
            </a:r>
          </a:p>
          <a:p>
            <a:r>
              <a:rPr lang="en-US" dirty="0"/>
              <a:t> 21.  Past Nursing Informatics • Nursing informatics was first defined as the use of computer technology to support nursing, including clinical practice, administration, education and research. </a:t>
            </a:r>
          </a:p>
          <a:p>
            <a:r>
              <a:rPr lang="en-US" dirty="0"/>
              <a:t> 22.  • The first generation of nursing information systems was designed to speed paperwork and communication. In general, the systems accomplished this by transferring information to the computer, what nurses had done on paper and by telephone. These systems replaced paper records, filing cabinets and pneumatic tubes. Although this was helpful and effective in reducing the time spent on documentation and communication it did not address many of the fundamental issues for nurses’ use of data</a:t>
            </a:r>
          </a:p>
        </p:txBody>
      </p:sp>
    </p:spTree>
    <p:extLst>
      <p:ext uri="{BB962C8B-B14F-4D97-AF65-F5344CB8AC3E}">
        <p14:creationId xmlns:p14="http://schemas.microsoft.com/office/powerpoint/2010/main" val="2882482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4572000" cy="3970318"/>
          </a:xfrm>
          <a:prstGeom prst="rect">
            <a:avLst/>
          </a:prstGeom>
        </p:spPr>
        <p:txBody>
          <a:bodyPr>
            <a:spAutoFit/>
          </a:bodyPr>
          <a:lstStyle/>
          <a:p>
            <a:r>
              <a:rPr lang="en-US" dirty="0"/>
              <a:t>23.  • Until 1948, primary care remained in the home. With the development of Hill-Burton Act of 1948, money was provided for the building of hospitals and promoted a catalyst for change in healthcare. In the 1960’s, Medicare and Medicaid provided reimbursement for services to many individual patients and the health insurance industry grew. This provision of funding allowed many new innovations: new drugs, advanced surgical procedures, new technologies and equipment, and sophisticated diagnostic procedures. All of which led to the development of medical specialties,</a:t>
            </a:r>
            <a:endParaRPr lang="ar-IQ" dirty="0"/>
          </a:p>
        </p:txBody>
      </p:sp>
    </p:spTree>
    <p:extLst>
      <p:ext uri="{BB962C8B-B14F-4D97-AF65-F5344CB8AC3E}">
        <p14:creationId xmlns:p14="http://schemas.microsoft.com/office/powerpoint/2010/main" val="292879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12845"/>
            <a:ext cx="4572000" cy="5632311"/>
          </a:xfrm>
          <a:prstGeom prst="rect">
            <a:avLst/>
          </a:prstGeom>
        </p:spPr>
        <p:txBody>
          <a:bodyPr>
            <a:spAutoFit/>
          </a:bodyPr>
          <a:lstStyle/>
          <a:p>
            <a:r>
              <a:rPr lang="en-US" dirty="0"/>
              <a:t>24.  • It is not unusual to find a patient being treated by several physicians at the same time. These physicians share little information; they may duplicate tests or prescribe medications that are not compatible with those prescribed by another physician. The current healthcare system relies primarily on paper records that are oriented to episodes and providers (</a:t>
            </a:r>
            <a:r>
              <a:rPr lang="en-US" dirty="0" err="1"/>
              <a:t>Thede</a:t>
            </a:r>
            <a:r>
              <a:rPr lang="en-US" dirty="0"/>
              <a:t>). </a:t>
            </a:r>
          </a:p>
          <a:p>
            <a:r>
              <a:rPr lang="en-US" dirty="0"/>
              <a:t> 25.  • During the past four decades the U.S. government has played a major role in the development and promotion of </a:t>
            </a:r>
            <a:r>
              <a:rPr lang="en-US" dirty="0" err="1"/>
              <a:t>telehealth</a:t>
            </a:r>
            <a:r>
              <a:rPr lang="en-US" dirty="0"/>
              <a:t> through various agencies. Although interest waned as funds were depleted in the 1980’s, technological advancements made it a more attractive prospect. Federal monies and Agriculture Department’s 1991 Rural Development Act laid the groundwork for bringing the information superhighway to rural areas for education and </a:t>
            </a:r>
            <a:r>
              <a:rPr lang="en-US" dirty="0" err="1"/>
              <a:t>telehealth</a:t>
            </a:r>
            <a:r>
              <a:rPr lang="en-US" dirty="0"/>
              <a:t> purposes</a:t>
            </a:r>
          </a:p>
        </p:txBody>
      </p:sp>
    </p:spTree>
    <p:extLst>
      <p:ext uri="{BB962C8B-B14F-4D97-AF65-F5344CB8AC3E}">
        <p14:creationId xmlns:p14="http://schemas.microsoft.com/office/powerpoint/2010/main" val="666124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dirty="0"/>
              <a:t>26.  • The most aggressive development of </a:t>
            </a:r>
            <a:r>
              <a:rPr lang="en-US" dirty="0" err="1"/>
              <a:t>telehealth</a:t>
            </a:r>
            <a:r>
              <a:rPr lang="en-US" dirty="0"/>
              <a:t> consults for Armenian earthquake victims in 1989, while more recently the military has been working on several projects to feed medical images from the battlefield to physicians in hospitals for improved treatment of casualties </a:t>
            </a:r>
            <a:endParaRPr lang="ar-IQ" dirty="0"/>
          </a:p>
        </p:txBody>
      </p:sp>
    </p:spTree>
    <p:extLst>
      <p:ext uri="{BB962C8B-B14F-4D97-AF65-F5344CB8AC3E}">
        <p14:creationId xmlns:p14="http://schemas.microsoft.com/office/powerpoint/2010/main" val="1792856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58847"/>
            <a:ext cx="4572000" cy="6463308"/>
          </a:xfrm>
          <a:prstGeom prst="rect">
            <a:avLst/>
          </a:prstGeom>
        </p:spPr>
        <p:txBody>
          <a:bodyPr>
            <a:spAutoFit/>
          </a:bodyPr>
          <a:lstStyle/>
          <a:p>
            <a:pPr marL="342900" indent="-342900">
              <a:buAutoNum type="arabicPeriod" startAt="27"/>
            </a:pPr>
            <a:r>
              <a:rPr lang="en-US" dirty="0" smtClean="0"/>
              <a:t>Present </a:t>
            </a:r>
            <a:r>
              <a:rPr lang="en-US" dirty="0"/>
              <a:t>Nursing Informatics • Although the history of nursing informatics extends only some twenty years, the field is advancing rapidly as a scientific discipline and has significant implications for patient care </a:t>
            </a:r>
          </a:p>
          <a:p>
            <a:r>
              <a:rPr lang="en-US" dirty="0" smtClean="0"/>
              <a:t>28</a:t>
            </a:r>
            <a:r>
              <a:rPr lang="en-US" dirty="0"/>
              <a:t>.  • As research in nursing informatics evolves, it has become apparent that the issues are far more complex than reducing time spent on paper work. The high-intensity generation, management, processing of data and knowledge are integral components of nursing care. Informatics gives nurses the means to carry out these aspects of care efficiently and effectively to improve outcomes for patients. </a:t>
            </a:r>
          </a:p>
          <a:p>
            <a:r>
              <a:rPr lang="en-US" dirty="0"/>
              <a:t> 29.  • Nursing informatics impacts nurses today. Today, evolving standards of practice increase the nurse’s accountability. The malpractice crisis has strengthened accountability and increased emphasis on complete and detailed nursing documentation. Changes in reimbursement methods are affecting nursing care delivery.</a:t>
            </a:r>
          </a:p>
        </p:txBody>
      </p:sp>
    </p:spTree>
    <p:extLst>
      <p:ext uri="{BB962C8B-B14F-4D97-AF65-F5344CB8AC3E}">
        <p14:creationId xmlns:p14="http://schemas.microsoft.com/office/powerpoint/2010/main" val="3615262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12845"/>
            <a:ext cx="4572000" cy="5632311"/>
          </a:xfrm>
          <a:prstGeom prst="rect">
            <a:avLst/>
          </a:prstGeom>
        </p:spPr>
        <p:txBody>
          <a:bodyPr>
            <a:spAutoFit/>
          </a:bodyPr>
          <a:lstStyle/>
          <a:p>
            <a:r>
              <a:rPr lang="en-US" dirty="0"/>
              <a:t>30.  Future Nursing Informatics • Nursing informatics has arrived and the baby has started to walk. In the process, nursing informatics has introduced new challenges and opportunities along with new computer applications. </a:t>
            </a:r>
          </a:p>
          <a:p>
            <a:r>
              <a:rPr lang="en-US" dirty="0"/>
              <a:t> 31.  • Nursing informatics is a growing field for advancement and offers many potential areas for cost containment. </a:t>
            </a:r>
          </a:p>
          <a:p>
            <a:r>
              <a:rPr lang="en-US" dirty="0"/>
              <a:t> 32.  • Nursing informatics and managed care, make </a:t>
            </a:r>
            <a:r>
              <a:rPr lang="en-US" dirty="0" err="1"/>
              <a:t>telehealth</a:t>
            </a:r>
            <a:r>
              <a:rPr lang="en-US" dirty="0"/>
              <a:t> an attractive tool to save healthcare dollars: </a:t>
            </a:r>
            <a:r>
              <a:rPr lang="en-US" dirty="0" err="1"/>
              <a:t>Telehealth</a:t>
            </a:r>
            <a:r>
              <a:rPr lang="en-US" dirty="0"/>
              <a:t> may provide savings in the following areas: improved access to care, allowing clients to be treated earlier and with fewer interventions. </a:t>
            </a:r>
          </a:p>
          <a:p>
            <a:r>
              <a:rPr lang="en-US" dirty="0"/>
              <a:t> 33.  • Clients may receive treatment in their own community where services cost less, improving quality of care and improved continuity of care through convenient </a:t>
            </a:r>
            <a:r>
              <a:rPr lang="en-US" dirty="0" err="1"/>
              <a:t>followup</a:t>
            </a:r>
            <a:r>
              <a:rPr lang="en-US" dirty="0"/>
              <a:t>.</a:t>
            </a:r>
          </a:p>
        </p:txBody>
      </p:sp>
    </p:spTree>
    <p:extLst>
      <p:ext uri="{BB962C8B-B14F-4D97-AF65-F5344CB8AC3E}">
        <p14:creationId xmlns:p14="http://schemas.microsoft.com/office/powerpoint/2010/main" val="23512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82341"/>
            <a:ext cx="4572000" cy="3693319"/>
          </a:xfrm>
          <a:prstGeom prst="rect">
            <a:avLst/>
          </a:prstGeom>
        </p:spPr>
        <p:txBody>
          <a:bodyPr>
            <a:spAutoFit/>
          </a:bodyPr>
          <a:lstStyle/>
          <a:p>
            <a:r>
              <a:rPr lang="en-US" dirty="0"/>
              <a:t>34.  • </a:t>
            </a:r>
            <a:r>
              <a:rPr lang="en-US" dirty="0" err="1"/>
              <a:t>Telehealth</a:t>
            </a:r>
            <a:r>
              <a:rPr lang="en-US" dirty="0"/>
              <a:t> applications vary greatly and include client monitoring, diagnostic evaluations, decision support systems, storage and dissemination of records for diagnostic purposes, image compression for efficient storage and retrieval, research, voice recognition for dictation and education of healthcare professionals and consumers. </a:t>
            </a:r>
          </a:p>
          <a:p>
            <a:r>
              <a:rPr lang="en-US" dirty="0"/>
              <a:t> 35.  • Many providers expect that </a:t>
            </a:r>
            <a:r>
              <a:rPr lang="en-US" dirty="0" err="1"/>
              <a:t>telehealth</a:t>
            </a:r>
            <a:r>
              <a:rPr lang="en-US" dirty="0"/>
              <a:t> will revolutionize healthcare. It promises to improve speed and accuracy of communicating with medical providers to gather information and address concerns. </a:t>
            </a:r>
          </a:p>
        </p:txBody>
      </p:sp>
    </p:spTree>
    <p:extLst>
      <p:ext uri="{BB962C8B-B14F-4D97-AF65-F5344CB8AC3E}">
        <p14:creationId xmlns:p14="http://schemas.microsoft.com/office/powerpoint/2010/main" val="3708493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1504</Words>
  <Application>Microsoft Office PowerPoint</Application>
  <PresentationFormat>On-screen Show (4:3)</PresentationFormat>
  <Paragraphs>28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luaay shihab</dc:creator>
  <cp:lastModifiedBy>DR.Ahmed Saker 2O14</cp:lastModifiedBy>
  <cp:revision>14</cp:revision>
  <dcterms:created xsi:type="dcterms:W3CDTF">2006-08-16T00:00:00Z</dcterms:created>
  <dcterms:modified xsi:type="dcterms:W3CDTF">2018-12-04T18:36:14Z</dcterms:modified>
</cp:coreProperties>
</file>